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9" r:id="rId3"/>
    <p:sldId id="301" r:id="rId4"/>
    <p:sldId id="294" r:id="rId5"/>
    <p:sldId id="302" r:id="rId6"/>
    <p:sldId id="286" r:id="rId7"/>
    <p:sldId id="303" r:id="rId8"/>
    <p:sldId id="282" r:id="rId9"/>
    <p:sldId id="299" r:id="rId10"/>
    <p:sldId id="288" r:id="rId11"/>
    <p:sldId id="300" r:id="rId12"/>
    <p:sldId id="304" r:id="rId1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569163B-A218-446B-9363-53E6ACC294AB}">
          <p14:sldIdLst>
            <p14:sldId id="259"/>
            <p14:sldId id="301"/>
            <p14:sldId id="294"/>
            <p14:sldId id="302"/>
            <p14:sldId id="286"/>
            <p14:sldId id="303"/>
            <p14:sldId id="282"/>
            <p14:sldId id="299"/>
            <p14:sldId id="288"/>
            <p14:sldId id="300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8288" autoAdjust="0"/>
  </p:normalViewPr>
  <p:slideViewPr>
    <p:cSldViewPr>
      <p:cViewPr varScale="1">
        <p:scale>
          <a:sx n="102" d="100"/>
          <a:sy n="102" d="100"/>
        </p:scale>
        <p:origin x="202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12"/>
    </p:cViewPr>
  </p:sorterViewPr>
  <p:notesViewPr>
    <p:cSldViewPr>
      <p:cViewPr varScale="1">
        <p:scale>
          <a:sx n="54" d="100"/>
          <a:sy n="54" d="100"/>
        </p:scale>
        <p:origin x="-2838" y="-10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61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233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545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18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9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 smtClean="0"/>
              <a:t>TWO OTHER MARTS:</a:t>
            </a:r>
          </a:p>
          <a:p>
            <a:pPr defTabSz="933237">
              <a:defRPr/>
            </a:pPr>
            <a:endParaRPr lang="en-US" dirty="0" smtClean="0"/>
          </a:p>
          <a:p>
            <a:pPr defTabSz="933237">
              <a:defRPr/>
            </a:pPr>
            <a:r>
              <a:rPr lang="en-US" dirty="0" smtClean="0"/>
              <a:t>Institutional Research</a:t>
            </a:r>
            <a:r>
              <a:rPr lang="en-US" baseline="0" dirty="0" smtClean="0"/>
              <a:t> -- </a:t>
            </a:r>
            <a:r>
              <a:rPr lang="en-US" dirty="0" smtClean="0"/>
              <a:t>area </a:t>
            </a:r>
            <a:r>
              <a:rPr lang="en-US" dirty="0"/>
              <a:t>where snapshots are </a:t>
            </a:r>
            <a:r>
              <a:rPr lang="en-US" dirty="0" smtClean="0"/>
              <a:t>taken for comparative</a:t>
            </a:r>
            <a:r>
              <a:rPr lang="en-US" baseline="0" dirty="0" smtClean="0"/>
              <a:t> point-in-time analysis</a:t>
            </a:r>
            <a:endParaRPr lang="en-US" dirty="0" smtClean="0"/>
          </a:p>
          <a:p>
            <a:pPr defTabSz="933237">
              <a:defRPr/>
            </a:pPr>
            <a:endParaRPr lang="en-US" dirty="0" smtClean="0"/>
          </a:p>
          <a:p>
            <a:pPr defTabSz="933237">
              <a:defRPr/>
            </a:pPr>
            <a:r>
              <a:rPr lang="en-US" dirty="0" smtClean="0"/>
              <a:t>Campus</a:t>
            </a:r>
            <a:r>
              <a:rPr lang="en-US" baseline="0" dirty="0" smtClean="0"/>
              <a:t> Community --  service indicators, events and communications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23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A656-2325-4CB3-8DEB-9CE3EE49F296}" type="datetime1">
              <a:rPr lang="en-US" smtClean="0"/>
              <a:t>4/20/2017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06DE-6B01-4998-AA2A-1E6A58FD3A35}" type="datetime1">
              <a:rPr lang="en-US" smtClean="0"/>
              <a:t>4/20/2017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B18E8786-2E90-4274-94EA-1E5416B37903}" type="datetime1">
              <a:rPr lang="en-US" smtClean="0"/>
              <a:t>4/20/2017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1859-48CF-40E2-83BA-C83903A448EF}" type="datetime1">
              <a:rPr lang="en-US" smtClean="0"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AE0-5D0D-4303-833A-EF07CA0B69F2}" type="datetime1">
              <a:rPr lang="en-US" smtClean="0"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B313-5AF5-4C39-B373-B6536DA0744A}" type="datetime1">
              <a:rPr lang="en-US" smtClean="0"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EB64-BE46-4F20-B321-6439F586BBDD}" type="datetime1">
              <a:rPr lang="en-US" smtClean="0"/>
              <a:t>4/20/2017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8756-AE5A-44D7-849F-6F2EA07764B0}" type="datetime1">
              <a:rPr lang="en-US" smtClean="0"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FC6B-0EB1-40AD-A905-273FD71C816A}" type="datetime1">
              <a:rPr lang="en-US" smtClean="0"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F956-92FF-45AA-8571-EE488AE9664B}" type="datetime1">
              <a:rPr lang="en-US" smtClean="0"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3813-1A89-42FA-83C2-445CEFA74649}" type="datetime1">
              <a:rPr lang="en-US" smtClean="0"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1D338-4066-4A83-9F8D-5AEE1E10C962}" type="datetime1">
              <a:rPr lang="en-US" smtClean="0"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tags" Target="../tags/tag3.xml"/><Relationship Id="rId7" Type="http://schemas.openxmlformats.org/officeDocument/2006/relationships/image" Target="../media/image7.w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wm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38200" y="2057400"/>
            <a:ext cx="7932824" cy="838200"/>
          </a:xfrm>
        </p:spPr>
        <p:txBody>
          <a:bodyPr/>
          <a:lstStyle/>
          <a:p>
            <a:r>
              <a:rPr lang="en-US" dirty="0" smtClean="0"/>
              <a:t>The Steps To </a:t>
            </a:r>
            <a:r>
              <a:rPr lang="en-US" dirty="0" err="1" smtClean="0"/>
              <a:t>CrossMart</a:t>
            </a:r>
            <a:r>
              <a:rPr lang="en-US" dirty="0" smtClean="0"/>
              <a:t> Analyses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962400" y="4038600"/>
            <a:ext cx="4772528" cy="1600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+mn-lt"/>
              </a:rPr>
              <a:t>EDM Group</a:t>
            </a:r>
          </a:p>
          <a:p>
            <a:r>
              <a:rPr lang="en-US" sz="2400" dirty="0" smtClean="0">
                <a:latin typeface="+mn-lt"/>
              </a:rPr>
              <a:t>Informational Technology Services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Humboldt State University</a:t>
            </a:r>
          </a:p>
          <a:p>
            <a:r>
              <a:rPr lang="en-US" sz="2400" dirty="0" smtClean="0">
                <a:latin typeface="+mn-lt"/>
              </a:rPr>
              <a:t>2/24/2014</a:t>
            </a:r>
            <a:endParaRPr lang="en-US" sz="2400" dirty="0">
              <a:latin typeface="+mn-lt"/>
            </a:endParaRPr>
          </a:p>
        </p:txBody>
      </p:sp>
      <p:pic>
        <p:nvPicPr>
          <p:cNvPr id="1026" name="Picture 2" descr="C:\Users\rls508\AppData\Local\Microsoft\Windows\Temporary Internet Files\Content.IE5\86IIFBCA\MC900057374[1].wm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0017"/>
            <a:ext cx="1583741" cy="17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ls508\AppData\Local\Microsoft\Windows\Temporary Internet Files\Content.IE5\WNUQYUW2\MC900441890[1].wm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7400" y="747868"/>
            <a:ext cx="1612900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ls508\AppData\Local\Microsoft\Windows\Temporary Internet Files\Content.IE5\86IIFBCA\MC900441892[1].wm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9975" y="3089040"/>
            <a:ext cx="21780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ls508\AppData\Local\Microsoft\Windows\Temporary Internet Files\Content.IE5\86IIFBCA\MC900057374[1].wm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0017"/>
            <a:ext cx="1583741" cy="1758391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ls508\AppData\Local\Microsoft\Windows\Temporary Internet Files\Content.IE5\86IIFBCA\MC900057374[1].wm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0017"/>
            <a:ext cx="1583741" cy="1758391"/>
          </a:xfrm>
          <a:prstGeom prst="rect">
            <a:avLst/>
          </a:prstGeom>
          <a:noFill/>
          <a:scene3d>
            <a:camera prst="orthographicFront">
              <a:rot lat="0" lon="0" rev="108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62200" y="237062"/>
            <a:ext cx="66294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i="1" dirty="0" err="1" smtClean="0">
                <a:solidFill>
                  <a:srgbClr val="009ED6"/>
                </a:solidFill>
              </a:rPr>
              <a:t>CrossMart</a:t>
            </a:r>
            <a:r>
              <a:rPr lang="en-US" sz="4900" i="1" dirty="0" smtClean="0">
                <a:solidFill>
                  <a:srgbClr val="009ED6"/>
                </a:solidFill>
              </a:rPr>
              <a:t> Example</a:t>
            </a:r>
          </a:p>
          <a:p>
            <a:r>
              <a:rPr lang="en-US" sz="3600" dirty="0" smtClean="0"/>
              <a:t>Student Fee </a:t>
            </a:r>
            <a:r>
              <a:rPr lang="en-US" sz="3600" dirty="0" err="1" smtClean="0"/>
              <a:t>Reconcilication</a:t>
            </a:r>
            <a:endParaRPr lang="en-US" sz="3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802330" y="4980670"/>
            <a:ext cx="6036870" cy="16487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Work in progress to combine Student Financials with Census Data</a:t>
            </a:r>
          </a:p>
          <a:p>
            <a:r>
              <a:rPr lang="en-US" sz="2400" dirty="0" smtClean="0"/>
              <a:t>Displays Finance – G/L data on the dashboard for verification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8077200" cy="368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1646" y="-2767533"/>
            <a:ext cx="7765662" cy="16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29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37494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HSU Data Marts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Enterprise Data Organized into 3 areas:</a:t>
            </a:r>
          </a:p>
          <a:p>
            <a:pPr lvl="1"/>
            <a:r>
              <a:rPr lang="en-US" dirty="0" smtClean="0"/>
              <a:t>Finance</a:t>
            </a:r>
          </a:p>
          <a:p>
            <a:pPr lvl="1"/>
            <a:r>
              <a:rPr lang="en-US" dirty="0" smtClean="0"/>
              <a:t>Human Resources</a:t>
            </a:r>
          </a:p>
          <a:p>
            <a:pPr lvl="1"/>
            <a:r>
              <a:rPr lang="en-US" dirty="0" smtClean="0"/>
              <a:t>Student</a:t>
            </a:r>
          </a:p>
          <a:p>
            <a:r>
              <a:rPr lang="en-US" dirty="0" smtClean="0"/>
              <a:t>Data presented as Subject Areas</a:t>
            </a:r>
          </a:p>
          <a:p>
            <a:pPr lvl="1"/>
            <a:r>
              <a:rPr lang="en-US" dirty="0" smtClean="0"/>
              <a:t>Folder structure</a:t>
            </a:r>
          </a:p>
          <a:p>
            <a:pPr lvl="1"/>
            <a:r>
              <a:rPr lang="en-US" dirty="0" smtClean="0"/>
              <a:t>Field Selection</a:t>
            </a:r>
          </a:p>
          <a:p>
            <a:pPr lvl="1"/>
            <a:r>
              <a:rPr lang="en-US" dirty="0" smtClean="0"/>
              <a:t>Granularity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04572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2566" y="685800"/>
            <a:ext cx="4343400" cy="1143001"/>
          </a:xfrm>
        </p:spPr>
        <p:txBody>
          <a:bodyPr>
            <a:normAutofit/>
          </a:bodyPr>
          <a:lstStyle/>
          <a:p>
            <a:r>
              <a:rPr lang="en-US" dirty="0" smtClean="0"/>
              <a:t>What is Grain?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04800" y="3098411"/>
            <a:ext cx="5867400" cy="314998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Specifying the Level of Detail</a:t>
            </a:r>
          </a:p>
          <a:p>
            <a:pPr lvl="1"/>
            <a:r>
              <a:rPr lang="en-US" dirty="0"/>
              <a:t>If more detail is included, the level of granularity is lower. If less detail is included, the level of granularity is higher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This applies both to the fact and to the dimensions</a:t>
            </a:r>
          </a:p>
        </p:txBody>
      </p:sp>
      <p:pic>
        <p:nvPicPr>
          <p:cNvPr id="2050" name="Picture 2" descr="C:\Users\rls508\AppData\Local\Microsoft\Windows\Temporary Internet Files\Content.IE5\MVRX1F7L\MP900309612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47535"/>
            <a:ext cx="26090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53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HSU Data Marts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948092"/>
              </p:ext>
            </p:extLst>
          </p:nvPr>
        </p:nvGraphicFramePr>
        <p:xfrm>
          <a:off x="838200" y="1600200"/>
          <a:ext cx="8077200" cy="222504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Subject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Finance - General ledger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Transaction Event (payment,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receipt, AJE)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HR - Job Events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Employee/Job/Event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HR - Job History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Employee/Job/Day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HR - Labor Cost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Paycheck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HSU - Census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Student/Term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8319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3"/>
          <a:srcRect l="4610" t="5826"/>
          <a:stretch/>
        </p:blipFill>
        <p:spPr>
          <a:xfrm>
            <a:off x="2238702" y="2632838"/>
            <a:ext cx="6905297" cy="41620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0" y="1407579"/>
            <a:ext cx="5181600" cy="1025576"/>
          </a:xfrm>
          <a:prstGeom prst="rect">
            <a:avLst/>
          </a:prstGeom>
          <a:noFill/>
        </p:spPr>
        <p:txBody>
          <a:bodyPr wrap="square" rtlCol="0">
            <a:normAutofit fontScale="40000" lnSpcReduction="20000"/>
          </a:bodyPr>
          <a:lstStyle/>
          <a:p>
            <a:r>
              <a:rPr lang="en-US" sz="7200" dirty="0" smtClean="0"/>
              <a:t>Data Marts – how information is organized in the Data Warehouse</a:t>
            </a:r>
            <a:endParaRPr lang="en-US" sz="7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797168"/>
          </a:xfrm>
        </p:spPr>
        <p:txBody>
          <a:bodyPr>
            <a:normAutofit/>
          </a:bodyPr>
          <a:lstStyle/>
          <a:p>
            <a:r>
              <a:rPr lang="en-US" dirty="0" smtClean="0"/>
              <a:t>HSU Data Marts – Student EPM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9201977"/>
              </p:ext>
            </p:extLst>
          </p:nvPr>
        </p:nvGraphicFramePr>
        <p:xfrm>
          <a:off x="838200" y="1143000"/>
          <a:ext cx="8077200" cy="55626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Subject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CSW Admission Application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Student/Career/Application/Plan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CSW Admission Application Status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Student/Career/Application/Plan/Action Date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CSW Stdnt Fin Award Disbursement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Student/Career/FinAid item/Disbursement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CSW Student Financials Acctg Line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Accounting Line detail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CSW Student Financials Pmt Detail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Student/Payment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CSW Student Financials Trans Detail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Student/Transaction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CSW Student Records Acad Plan Summary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Student/Career/Plan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CSW Student Records Acad Prog Detail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Student/Career/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Acad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Program/Effective Date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CSW Student Records Class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Class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CSW Student Records Class Enrollment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Person/Class/Session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CSW Student Records Class Instructor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Course/Class/Session/Section/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/Instructor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CSW Student Records Class Meeting Pattern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Course/Session/Section/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/Instructor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CSW Student Records Student Degrees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Person/Degree#/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Acad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Plan/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SubPlan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CSW Student Records Term Enrollment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 / Term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9630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05000" y="2628"/>
            <a:ext cx="7086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i="1" dirty="0" smtClean="0">
                <a:solidFill>
                  <a:srgbClr val="009ED6"/>
                </a:solidFill>
              </a:rPr>
              <a:t>Cross Mart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what does it mean?</a:t>
            </a:r>
            <a:endParaRPr lang="en-US" sz="36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812662" y="1371600"/>
            <a:ext cx="5867400" cy="487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Bringing information together from different subject areas</a:t>
            </a:r>
          </a:p>
          <a:p>
            <a:r>
              <a:rPr lang="en-US" dirty="0" smtClean="0"/>
              <a:t>Ask questions like:</a:t>
            </a:r>
          </a:p>
          <a:p>
            <a:pPr lvl="1"/>
            <a:r>
              <a:rPr lang="en-US" dirty="0" smtClean="0"/>
              <a:t>What are the graduation rates of student workers compared to the rest of their cohort?</a:t>
            </a:r>
          </a:p>
          <a:p>
            <a:pPr lvl="1"/>
            <a:r>
              <a:rPr lang="en-US" dirty="0" smtClean="0"/>
              <a:t>What were the fees collected for students here at census?</a:t>
            </a:r>
          </a:p>
          <a:p>
            <a:r>
              <a:rPr lang="en-US" dirty="0" smtClean="0"/>
              <a:t>OR, limiting the results of one Subject area based on the outcome of another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62200" y="237062"/>
            <a:ext cx="6629400" cy="82973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i="1" dirty="0" smtClean="0">
                <a:solidFill>
                  <a:srgbClr val="009ED6"/>
                </a:solidFill>
              </a:rPr>
              <a:t>How do we do this?</a:t>
            </a:r>
            <a:endParaRPr lang="en-US"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10630" y="-6858000"/>
            <a:ext cx="7765662" cy="1647612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393852" y="1158870"/>
            <a:ext cx="6147232" cy="371793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Choose Subject areas with the same grain</a:t>
            </a:r>
          </a:p>
          <a:p>
            <a:r>
              <a:rPr lang="en-US" dirty="0" smtClean="0"/>
              <a:t>Use “Conformed Dimensions” to be able to drill across subject areas</a:t>
            </a:r>
          </a:p>
          <a:p>
            <a:r>
              <a:rPr lang="en-US" dirty="0" smtClean="0"/>
              <a:t>Work collaboratively to identify new subject areas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04978" y="4111187"/>
            <a:ext cx="3405352" cy="170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http://images.wikia.com/seuss/images/8/80/Oh_the_places_you'll_g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86200"/>
            <a:ext cx="47244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491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62200" y="237062"/>
            <a:ext cx="66294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i="1" dirty="0" err="1" smtClean="0">
                <a:solidFill>
                  <a:srgbClr val="009ED6"/>
                </a:solidFill>
              </a:rPr>
              <a:t>CrossMart</a:t>
            </a:r>
            <a:r>
              <a:rPr lang="en-US" sz="4900" i="1" dirty="0" smtClean="0">
                <a:solidFill>
                  <a:srgbClr val="009ED6"/>
                </a:solidFill>
              </a:rPr>
              <a:t> Example</a:t>
            </a:r>
          </a:p>
          <a:p>
            <a:r>
              <a:rPr lang="en-US" sz="3600" dirty="0" smtClean="0"/>
              <a:t>SPF Percent of Effort</a:t>
            </a:r>
            <a:endParaRPr lang="en-US" sz="36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802330" y="4495800"/>
            <a:ext cx="6036870" cy="2133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Mandatory reporting for federally funded grants</a:t>
            </a:r>
          </a:p>
          <a:p>
            <a:r>
              <a:rPr lang="en-US" dirty="0" smtClean="0"/>
              <a:t>Uses Labor Cost Data with population limits based on Job History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89460" y="-6858000"/>
            <a:ext cx="7765662" cy="1647612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71650"/>
            <a:ext cx="807893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52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BBC8FAA-EEEF-4048-9536-A7C4512102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412</Words>
  <Application>Microsoft Office PowerPoint</Application>
  <PresentationFormat>On-screen Show (4:3)</PresentationFormat>
  <Paragraphs>106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Georgia</vt:lpstr>
      <vt:lpstr>Training</vt:lpstr>
      <vt:lpstr>The Steps To CrossMart Analyses</vt:lpstr>
      <vt:lpstr>HSU Data Marts</vt:lpstr>
      <vt:lpstr>What is Grain?</vt:lpstr>
      <vt:lpstr>HSU Data Marts</vt:lpstr>
      <vt:lpstr>PowerPoint Presentation</vt:lpstr>
      <vt:lpstr>HSU Data Marts – Student EPM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2012-09-04T17:11:45Z</dcterms:created>
  <dcterms:modified xsi:type="dcterms:W3CDTF">2017-04-20T23:16:54Z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